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al, Vandan T" userId="fd3a0bdc-bfcd-4754-a3a4-55e4a9682f9f" providerId="ADAL" clId="{2DF6C2C2-1681-413F-A6CF-A0B3BD42658C}"/>
    <pc:docChg chg="delSld">
      <pc:chgData name="Raval, Vandan T" userId="fd3a0bdc-bfcd-4754-a3a4-55e4a9682f9f" providerId="ADAL" clId="{2DF6C2C2-1681-413F-A6CF-A0B3BD42658C}" dt="2025-03-13T00:29:40.701" v="0" actId="2696"/>
      <pc:docMkLst>
        <pc:docMk/>
      </pc:docMkLst>
      <pc:sldChg chg="del">
        <pc:chgData name="Raval, Vandan T" userId="fd3a0bdc-bfcd-4754-a3a4-55e4a9682f9f" providerId="ADAL" clId="{2DF6C2C2-1681-413F-A6CF-A0B3BD42658C}" dt="2025-03-13T00:29:40.701" v="0" actId="2696"/>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e5024a42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8e5024a42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24c460b35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a24c460b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a24c460b3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a24c460b3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24c460b35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24c460b3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24c460b3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24c460b3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24c460b35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24c460b3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2f7e9df4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2f7e9df4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9090756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25ed307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25ed307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8e5024a42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8e5024a42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e5024a42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e5024a42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e5024a427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8e5024a42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e5024a427_0_7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e5024a4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24c460b35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a24c460b3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healthsystemtracker.org/brief/covid-19-leading-cause-of-death-ranking/#Total%20deaths%20in%20the%20United%20States%20from%20COVID-19%20and%20other%20leading%20causes,%202020-202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cdc.gov/heartdisease/facts.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kaggle.com/datasets/johnsmith88/heart-disease-datase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3">
            <a:alphaModFix amt="62000"/>
          </a:blip>
          <a:srcRect l="1551" r="24924"/>
          <a:stretch/>
        </p:blipFill>
        <p:spPr>
          <a:xfrm>
            <a:off x="-44350" y="0"/>
            <a:ext cx="9188350" cy="5143500"/>
          </a:xfrm>
          <a:prstGeom prst="rect">
            <a:avLst/>
          </a:prstGeom>
          <a:noFill/>
          <a:ln>
            <a:noFill/>
          </a:ln>
        </p:spPr>
      </p:pic>
      <p:sp>
        <p:nvSpPr>
          <p:cNvPr id="74" name="Google Shape;74;p14"/>
          <p:cNvSpPr txBox="1"/>
          <p:nvPr/>
        </p:nvSpPr>
        <p:spPr>
          <a:xfrm>
            <a:off x="327175" y="299850"/>
            <a:ext cx="5705400" cy="1169700"/>
          </a:xfrm>
          <a:prstGeom prst="rect">
            <a:avLst/>
          </a:prstGeom>
          <a:noFill/>
          <a:ln>
            <a:noFill/>
          </a:ln>
          <a:effectLst>
            <a:outerShdw blurRad="85725" dist="104775" dir="2940000" algn="bl" rotWithShape="0">
              <a:srgbClr val="000000">
                <a:alpha val="74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rPr>
              <a:t>Predicting Heart Diseases: A Lifesaving Insight</a:t>
            </a:r>
            <a:endParaRPr sz="32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p:tgtEl>
                                          <p:spTgt spid="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182175" y="206650"/>
            <a:ext cx="6158400" cy="767700"/>
          </a:xfrm>
          <a:prstGeom prst="rect">
            <a:avLst/>
          </a:prstGeom>
        </p:spPr>
        <p:txBody>
          <a:bodyPr spcFirstLastPara="1" wrap="square" lIns="91425" tIns="91425" rIns="91425" bIns="91425" anchor="b" anchorCtr="0">
            <a:noAutofit/>
          </a:bodyPr>
          <a:lstStyle/>
          <a:p>
            <a:pPr marL="457200" lvl="0" indent="-368300" algn="l" rtl="0">
              <a:spcBef>
                <a:spcPts val="0"/>
              </a:spcBef>
              <a:spcAft>
                <a:spcPts val="0"/>
              </a:spcAft>
              <a:buSzPts val="2200"/>
              <a:buFont typeface="Arial"/>
              <a:buAutoNum type="arabicPeriod"/>
            </a:pPr>
            <a:r>
              <a:rPr lang="en" sz="2200" b="1">
                <a:latin typeface="Arial"/>
                <a:ea typeface="Arial"/>
                <a:cs typeface="Arial"/>
                <a:sym typeface="Arial"/>
              </a:rPr>
              <a:t>Random Forest</a:t>
            </a:r>
            <a:endParaRPr sz="2200" b="1">
              <a:latin typeface="Arial"/>
              <a:ea typeface="Arial"/>
              <a:cs typeface="Arial"/>
              <a:sym typeface="Arial"/>
            </a:endParaRPr>
          </a:p>
        </p:txBody>
      </p:sp>
      <p:sp>
        <p:nvSpPr>
          <p:cNvPr id="141" name="Google Shape;141;p23"/>
          <p:cNvSpPr/>
          <p:nvPr/>
        </p:nvSpPr>
        <p:spPr>
          <a:xfrm>
            <a:off x="0" y="1208275"/>
            <a:ext cx="9144000" cy="39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pic>
        <p:nvPicPr>
          <p:cNvPr id="142" name="Google Shape;142;p23"/>
          <p:cNvPicPr preferRelativeResize="0"/>
          <p:nvPr/>
        </p:nvPicPr>
        <p:blipFill rotWithShape="1">
          <a:blip r:embed="rId3">
            <a:alphaModFix/>
          </a:blip>
          <a:srcRect l="4168" t="19471" r="47757" b="43510"/>
          <a:stretch/>
        </p:blipFill>
        <p:spPr>
          <a:xfrm>
            <a:off x="383325" y="2571750"/>
            <a:ext cx="3956526" cy="2338950"/>
          </a:xfrm>
          <a:prstGeom prst="rect">
            <a:avLst/>
          </a:prstGeom>
          <a:noFill/>
          <a:ln w="9525" cap="flat" cmpd="sng">
            <a:solidFill>
              <a:schemeClr val="dk2"/>
            </a:solidFill>
            <a:prstDash val="solid"/>
            <a:round/>
            <a:headEnd type="none" w="sm" len="sm"/>
            <a:tailEnd type="none" w="sm" len="sm"/>
          </a:ln>
        </p:spPr>
      </p:pic>
      <p:pic>
        <p:nvPicPr>
          <p:cNvPr id="143" name="Google Shape;143;p23"/>
          <p:cNvPicPr preferRelativeResize="0"/>
          <p:nvPr/>
        </p:nvPicPr>
        <p:blipFill rotWithShape="1">
          <a:blip r:embed="rId4">
            <a:alphaModFix/>
          </a:blip>
          <a:srcRect l="4205"/>
          <a:stretch/>
        </p:blipFill>
        <p:spPr>
          <a:xfrm>
            <a:off x="4920925" y="2571750"/>
            <a:ext cx="3723999" cy="2338950"/>
          </a:xfrm>
          <a:prstGeom prst="rect">
            <a:avLst/>
          </a:prstGeom>
          <a:noFill/>
          <a:ln w="9525" cap="flat" cmpd="sng">
            <a:solidFill>
              <a:schemeClr val="dk2"/>
            </a:solidFill>
            <a:prstDash val="solid"/>
            <a:round/>
            <a:headEnd type="none" w="sm" len="sm"/>
            <a:tailEnd type="none" w="sm" len="sm"/>
          </a:ln>
        </p:spPr>
      </p:pic>
      <p:sp>
        <p:nvSpPr>
          <p:cNvPr id="144" name="Google Shape;144;p23"/>
          <p:cNvSpPr txBox="1"/>
          <p:nvPr/>
        </p:nvSpPr>
        <p:spPr>
          <a:xfrm>
            <a:off x="123650" y="1409525"/>
            <a:ext cx="8580600" cy="865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300" b="1">
                <a:solidFill>
                  <a:schemeClr val="dk2"/>
                </a:solidFill>
              </a:rPr>
              <a:t>rf_model &lt;- randomForest(predictors, target)</a:t>
            </a:r>
            <a:r>
              <a:rPr lang="en" sz="1300">
                <a:solidFill>
                  <a:schemeClr val="dk2"/>
                </a:solidFill>
              </a:rPr>
              <a:t> builds a random forest model using the randomForest function. It takes the predictors and target variables as inputs to train the model. It's important to note that evaluating model accuracy on the training data (as done here) might not reflect how well the model generalizes to new, unseen data. It's typically better to assess model performance on a separate test dataset to avoid overfitting.</a:t>
            </a:r>
            <a:endParaRPr sz="13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mt="79000"/>
          </a:blip>
          <a:stretch>
            <a:fillRect/>
          </a:stretch>
        </p:blipFill>
        <p:spPr>
          <a:xfrm>
            <a:off x="0" y="0"/>
            <a:ext cx="9144000" cy="5168175"/>
          </a:xfrm>
          <a:prstGeom prst="rect">
            <a:avLst/>
          </a:prstGeom>
          <a:noFill/>
          <a:ln>
            <a:noFill/>
          </a:ln>
        </p:spPr>
      </p:pic>
      <p:sp>
        <p:nvSpPr>
          <p:cNvPr id="150" name="Google Shape;150;p24"/>
          <p:cNvSpPr txBox="1">
            <a:spLocks noGrp="1"/>
          </p:cNvSpPr>
          <p:nvPr>
            <p:ph type="title"/>
          </p:nvPr>
        </p:nvSpPr>
        <p:spPr>
          <a:xfrm>
            <a:off x="397300" y="317275"/>
            <a:ext cx="3666600" cy="15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Arial"/>
                <a:ea typeface="Arial"/>
                <a:cs typeface="Arial"/>
                <a:sym typeface="Arial"/>
              </a:rPr>
              <a:t>Neural </a:t>
            </a:r>
            <a:endParaRPr sz="3600" b="1">
              <a:latin typeface="Arial"/>
              <a:ea typeface="Arial"/>
              <a:cs typeface="Arial"/>
              <a:sym typeface="Arial"/>
            </a:endParaRPr>
          </a:p>
          <a:p>
            <a:pPr marL="0" lvl="0" indent="0" algn="l" rtl="0">
              <a:spcBef>
                <a:spcPts val="0"/>
              </a:spcBef>
              <a:spcAft>
                <a:spcPts val="0"/>
              </a:spcAft>
              <a:buNone/>
            </a:pPr>
            <a:r>
              <a:rPr lang="en" sz="3600" b="1">
                <a:latin typeface="Arial"/>
                <a:ea typeface="Arial"/>
                <a:cs typeface="Arial"/>
                <a:sym typeface="Arial"/>
              </a:rPr>
              <a:t>Network</a:t>
            </a:r>
            <a:endParaRPr sz="3600" b="1">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182175" y="206650"/>
            <a:ext cx="6158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latin typeface="Arial"/>
                <a:ea typeface="Arial"/>
                <a:cs typeface="Arial"/>
                <a:sym typeface="Arial"/>
              </a:rPr>
              <a:t>2. Neural Network</a:t>
            </a:r>
            <a:endParaRPr sz="2200" b="1">
              <a:latin typeface="Arial"/>
              <a:ea typeface="Arial"/>
              <a:cs typeface="Arial"/>
              <a:sym typeface="Arial"/>
            </a:endParaRPr>
          </a:p>
        </p:txBody>
      </p:sp>
      <p:sp>
        <p:nvSpPr>
          <p:cNvPr id="156" name="Google Shape;156;p25"/>
          <p:cNvSpPr/>
          <p:nvPr/>
        </p:nvSpPr>
        <p:spPr>
          <a:xfrm>
            <a:off x="0" y="1208275"/>
            <a:ext cx="9144000" cy="39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sp>
        <p:nvSpPr>
          <p:cNvPr id="157" name="Google Shape;157;p25"/>
          <p:cNvSpPr txBox="1"/>
          <p:nvPr/>
        </p:nvSpPr>
        <p:spPr>
          <a:xfrm>
            <a:off x="123650" y="1409525"/>
            <a:ext cx="4723200" cy="127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300" b="1">
                <a:solidFill>
                  <a:schemeClr val="dk2"/>
                </a:solidFill>
              </a:rPr>
              <a:t>nn_model</a:t>
            </a:r>
            <a:r>
              <a:rPr lang="en" sz="1300">
                <a:solidFill>
                  <a:schemeClr val="dk2"/>
                </a:solidFill>
              </a:rPr>
              <a:t> trains a neural network model using the neuralnet function, specifying the formula, the training data (train_data), and the architecture of the network (number of hidden layers and neurons per layer, here it's 8 neurons in the first hidden layer and 4 in the second).</a:t>
            </a:r>
            <a:endParaRPr sz="1300">
              <a:solidFill>
                <a:schemeClr val="dk2"/>
              </a:solidFill>
            </a:endParaRPr>
          </a:p>
        </p:txBody>
      </p:sp>
      <p:pic>
        <p:nvPicPr>
          <p:cNvPr id="158" name="Google Shape;158;p25"/>
          <p:cNvPicPr preferRelativeResize="0"/>
          <p:nvPr/>
        </p:nvPicPr>
        <p:blipFill rotWithShape="1">
          <a:blip r:embed="rId3">
            <a:alphaModFix/>
          </a:blip>
          <a:srcRect l="4371" t="16036" r="46238" b="43843"/>
          <a:stretch/>
        </p:blipFill>
        <p:spPr>
          <a:xfrm>
            <a:off x="182175" y="3177575"/>
            <a:ext cx="4064374" cy="1837149"/>
          </a:xfrm>
          <a:prstGeom prst="rect">
            <a:avLst/>
          </a:prstGeom>
          <a:noFill/>
          <a:ln w="9525" cap="flat" cmpd="sng">
            <a:solidFill>
              <a:schemeClr val="dk2"/>
            </a:solidFill>
            <a:prstDash val="solid"/>
            <a:round/>
            <a:headEnd type="none" w="sm" len="sm"/>
            <a:tailEnd type="none" w="sm" len="sm"/>
          </a:ln>
        </p:spPr>
      </p:pic>
      <p:pic>
        <p:nvPicPr>
          <p:cNvPr id="159" name="Google Shape;159;p25"/>
          <p:cNvPicPr preferRelativeResize="0"/>
          <p:nvPr/>
        </p:nvPicPr>
        <p:blipFill rotWithShape="1">
          <a:blip r:embed="rId4">
            <a:alphaModFix/>
          </a:blip>
          <a:srcRect t="14748"/>
          <a:stretch/>
        </p:blipFill>
        <p:spPr>
          <a:xfrm>
            <a:off x="5242425" y="3232175"/>
            <a:ext cx="3521300" cy="1745700"/>
          </a:xfrm>
          <a:prstGeom prst="rect">
            <a:avLst/>
          </a:prstGeom>
          <a:noFill/>
          <a:ln w="9525" cap="flat" cmpd="sng">
            <a:solidFill>
              <a:schemeClr val="dk2"/>
            </a:solidFill>
            <a:prstDash val="solid"/>
            <a:round/>
            <a:headEnd type="none" w="sm" len="sm"/>
            <a:tailEnd type="none" w="sm" len="sm"/>
          </a:ln>
        </p:spPr>
      </p:pic>
      <p:pic>
        <p:nvPicPr>
          <p:cNvPr id="160" name="Google Shape;160;p25"/>
          <p:cNvPicPr preferRelativeResize="0"/>
          <p:nvPr/>
        </p:nvPicPr>
        <p:blipFill>
          <a:blip r:embed="rId5">
            <a:alphaModFix/>
          </a:blip>
          <a:stretch>
            <a:fillRect/>
          </a:stretch>
        </p:blipFill>
        <p:spPr>
          <a:xfrm>
            <a:off x="5242425" y="1295900"/>
            <a:ext cx="3521300" cy="17457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pic>
        <p:nvPicPr>
          <p:cNvPr id="165" name="Google Shape;165;p26"/>
          <p:cNvPicPr preferRelativeResize="0"/>
          <p:nvPr/>
        </p:nvPicPr>
        <p:blipFill rotWithShape="1">
          <a:blip r:embed="rId3">
            <a:alphaModFix amt="85000"/>
          </a:blip>
          <a:srcRect l="1078" t="1153" r="882" b="2729"/>
          <a:stretch/>
        </p:blipFill>
        <p:spPr>
          <a:xfrm>
            <a:off x="0" y="0"/>
            <a:ext cx="9144000" cy="5143501"/>
          </a:xfrm>
          <a:prstGeom prst="rect">
            <a:avLst/>
          </a:prstGeom>
          <a:noFill/>
          <a:ln>
            <a:noFill/>
          </a:ln>
        </p:spPr>
      </p:pic>
      <p:sp>
        <p:nvSpPr>
          <p:cNvPr id="166" name="Google Shape;166;p26"/>
          <p:cNvSpPr txBox="1">
            <a:spLocks noGrp="1"/>
          </p:cNvSpPr>
          <p:nvPr>
            <p:ph type="title"/>
          </p:nvPr>
        </p:nvSpPr>
        <p:spPr>
          <a:xfrm>
            <a:off x="236575" y="131875"/>
            <a:ext cx="3666600" cy="15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Arial"/>
                <a:ea typeface="Arial"/>
                <a:cs typeface="Arial"/>
                <a:sym typeface="Arial"/>
              </a:rPr>
              <a:t>Logistic</a:t>
            </a:r>
            <a:endParaRPr sz="3600" b="1">
              <a:latin typeface="Arial"/>
              <a:ea typeface="Arial"/>
              <a:cs typeface="Arial"/>
              <a:sym typeface="Arial"/>
            </a:endParaRPr>
          </a:p>
          <a:p>
            <a:pPr marL="0" lvl="0" indent="0" algn="l" rtl="0">
              <a:spcBef>
                <a:spcPts val="0"/>
              </a:spcBef>
              <a:spcAft>
                <a:spcPts val="0"/>
              </a:spcAft>
              <a:buNone/>
            </a:pPr>
            <a:r>
              <a:rPr lang="en" sz="3600" b="1">
                <a:latin typeface="Arial"/>
                <a:ea typeface="Arial"/>
                <a:cs typeface="Arial"/>
                <a:sym typeface="Arial"/>
              </a:rPr>
              <a:t>Regression</a:t>
            </a:r>
            <a:endParaRPr sz="3600" b="1">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82175" y="168550"/>
            <a:ext cx="6158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latin typeface="Arial"/>
                <a:ea typeface="Arial"/>
                <a:cs typeface="Arial"/>
                <a:sym typeface="Arial"/>
              </a:rPr>
              <a:t>3. Logistic regression</a:t>
            </a:r>
            <a:endParaRPr sz="2200" b="1">
              <a:latin typeface="Arial"/>
              <a:ea typeface="Arial"/>
              <a:cs typeface="Arial"/>
              <a:sym typeface="Arial"/>
            </a:endParaRPr>
          </a:p>
        </p:txBody>
      </p:sp>
      <p:sp>
        <p:nvSpPr>
          <p:cNvPr id="172" name="Google Shape;172;p27"/>
          <p:cNvSpPr/>
          <p:nvPr/>
        </p:nvSpPr>
        <p:spPr>
          <a:xfrm>
            <a:off x="0" y="1208275"/>
            <a:ext cx="9144000" cy="39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sp>
        <p:nvSpPr>
          <p:cNvPr id="173" name="Google Shape;173;p27"/>
          <p:cNvSpPr txBox="1"/>
          <p:nvPr/>
        </p:nvSpPr>
        <p:spPr>
          <a:xfrm>
            <a:off x="123650" y="1409525"/>
            <a:ext cx="8855400" cy="889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300" b="1">
                <a:solidFill>
                  <a:schemeClr val="dk2"/>
                </a:solidFill>
              </a:rPr>
              <a:t>glm</a:t>
            </a:r>
            <a:r>
              <a:rPr lang="en" sz="1300">
                <a:solidFill>
                  <a:schemeClr val="dk2"/>
                </a:solidFill>
              </a:rPr>
              <a:t> function builds a logistic regression model using 9 predictor variables, 4 removed variables - age, chol, fbs, slope which were found to be insignificant predictors The model essentially splits the data into training and testing sets and then fits a logistic regression model to the training data.</a:t>
            </a:r>
            <a:endParaRPr sz="1300">
              <a:solidFill>
                <a:schemeClr val="dk2"/>
              </a:solidFill>
            </a:endParaRPr>
          </a:p>
          <a:p>
            <a:pPr marL="0" lvl="0" indent="0" algn="just" rtl="0">
              <a:spcBef>
                <a:spcPts val="0"/>
              </a:spcBef>
              <a:spcAft>
                <a:spcPts val="0"/>
              </a:spcAft>
              <a:buNone/>
            </a:pPr>
            <a:r>
              <a:rPr lang="en" sz="1300">
                <a:solidFill>
                  <a:schemeClr val="dk2"/>
                </a:solidFill>
              </a:rPr>
              <a:t>The optimal threshold point using (thres = "best"), where sensitivity and specificity are maximized.</a:t>
            </a:r>
            <a:endParaRPr sz="1300">
              <a:solidFill>
                <a:schemeClr val="dk2"/>
              </a:solidFill>
            </a:endParaRPr>
          </a:p>
          <a:p>
            <a:pPr marL="0" lvl="0" indent="0" algn="just" rtl="0">
              <a:spcBef>
                <a:spcPts val="0"/>
              </a:spcBef>
              <a:spcAft>
                <a:spcPts val="0"/>
              </a:spcAft>
              <a:buNone/>
            </a:pPr>
            <a:endParaRPr sz="1300">
              <a:solidFill>
                <a:schemeClr val="dk2"/>
              </a:solidFill>
            </a:endParaRPr>
          </a:p>
        </p:txBody>
      </p:sp>
      <p:pic>
        <p:nvPicPr>
          <p:cNvPr id="174" name="Google Shape;174;p27"/>
          <p:cNvPicPr preferRelativeResize="0"/>
          <p:nvPr/>
        </p:nvPicPr>
        <p:blipFill>
          <a:blip r:embed="rId3">
            <a:alphaModFix/>
          </a:blip>
          <a:stretch>
            <a:fillRect/>
          </a:stretch>
        </p:blipFill>
        <p:spPr>
          <a:xfrm>
            <a:off x="182175" y="2571750"/>
            <a:ext cx="4453325" cy="2244575"/>
          </a:xfrm>
          <a:prstGeom prst="rect">
            <a:avLst/>
          </a:prstGeom>
          <a:noFill/>
          <a:ln w="9525" cap="flat" cmpd="sng">
            <a:solidFill>
              <a:schemeClr val="dk2"/>
            </a:solidFill>
            <a:prstDash val="solid"/>
            <a:round/>
            <a:headEnd type="none" w="sm" len="sm"/>
            <a:tailEnd type="none" w="sm" len="sm"/>
          </a:ln>
        </p:spPr>
      </p:pic>
      <p:pic>
        <p:nvPicPr>
          <p:cNvPr id="175" name="Google Shape;175;p27"/>
          <p:cNvPicPr preferRelativeResize="0"/>
          <p:nvPr/>
        </p:nvPicPr>
        <p:blipFill>
          <a:blip r:embed="rId4">
            <a:alphaModFix/>
          </a:blip>
          <a:stretch>
            <a:fillRect/>
          </a:stretch>
        </p:blipFill>
        <p:spPr>
          <a:xfrm>
            <a:off x="5054816" y="2539325"/>
            <a:ext cx="3456159" cy="227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Accuracy of Logistic regression model</a:t>
            </a:r>
            <a:endParaRPr/>
          </a:p>
        </p:txBody>
      </p:sp>
      <p:sp>
        <p:nvSpPr>
          <p:cNvPr id="181" name="Google Shape;181;p2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model has a test set accuracy of 0.8521, which indicates 85% of the patients in the test set are correctly classified as having heart disease or not. The true positive rate on the test set is 79.16% and the true negative rate is 90.51%. </a:t>
            </a:r>
            <a:endParaRPr/>
          </a:p>
        </p:txBody>
      </p:sp>
      <p:pic>
        <p:nvPicPr>
          <p:cNvPr id="182" name="Google Shape;182;p28"/>
          <p:cNvPicPr preferRelativeResize="0"/>
          <p:nvPr/>
        </p:nvPicPr>
        <p:blipFill>
          <a:blip r:embed="rId3">
            <a:alphaModFix/>
          </a:blip>
          <a:stretch>
            <a:fillRect/>
          </a:stretch>
        </p:blipFill>
        <p:spPr>
          <a:xfrm>
            <a:off x="2049100" y="3275675"/>
            <a:ext cx="5045800" cy="9192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460950" y="47202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rial"/>
                <a:ea typeface="Arial"/>
                <a:cs typeface="Arial"/>
                <a:sym typeface="Arial"/>
              </a:rPr>
              <a:t>Accuracies of the models</a:t>
            </a:r>
            <a:endParaRPr b="1">
              <a:latin typeface="Arial"/>
              <a:ea typeface="Arial"/>
              <a:cs typeface="Arial"/>
              <a:sym typeface="Arial"/>
            </a:endParaRPr>
          </a:p>
        </p:txBody>
      </p:sp>
      <p:sp>
        <p:nvSpPr>
          <p:cNvPr id="188" name="Google Shape;188;p29"/>
          <p:cNvSpPr/>
          <p:nvPr/>
        </p:nvSpPr>
        <p:spPr>
          <a:xfrm>
            <a:off x="25400" y="1663700"/>
            <a:ext cx="9144000" cy="347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89" name="Google Shape;189;p29"/>
          <p:cNvPicPr preferRelativeResize="0"/>
          <p:nvPr/>
        </p:nvPicPr>
        <p:blipFill>
          <a:blip r:embed="rId3">
            <a:alphaModFix/>
          </a:blip>
          <a:stretch>
            <a:fillRect/>
          </a:stretch>
        </p:blipFill>
        <p:spPr>
          <a:xfrm>
            <a:off x="152400" y="3962675"/>
            <a:ext cx="5308601" cy="919275"/>
          </a:xfrm>
          <a:prstGeom prst="rect">
            <a:avLst/>
          </a:prstGeom>
          <a:noFill/>
          <a:ln w="9525" cap="flat" cmpd="sng">
            <a:solidFill>
              <a:schemeClr val="dk2"/>
            </a:solidFill>
            <a:prstDash val="solid"/>
            <a:round/>
            <a:headEnd type="none" w="sm" len="sm"/>
            <a:tailEnd type="none" w="sm" len="sm"/>
          </a:ln>
        </p:spPr>
      </p:pic>
      <p:pic>
        <p:nvPicPr>
          <p:cNvPr id="190" name="Google Shape;190;p29"/>
          <p:cNvPicPr preferRelativeResize="0"/>
          <p:nvPr/>
        </p:nvPicPr>
        <p:blipFill>
          <a:blip r:embed="rId4">
            <a:alphaModFix/>
          </a:blip>
          <a:stretch>
            <a:fillRect/>
          </a:stretch>
        </p:blipFill>
        <p:spPr>
          <a:xfrm>
            <a:off x="152400" y="2909775"/>
            <a:ext cx="5308601" cy="919275"/>
          </a:xfrm>
          <a:prstGeom prst="rect">
            <a:avLst/>
          </a:prstGeom>
          <a:noFill/>
          <a:ln w="9525" cap="flat" cmpd="sng">
            <a:solidFill>
              <a:schemeClr val="dk2"/>
            </a:solidFill>
            <a:prstDash val="solid"/>
            <a:round/>
            <a:headEnd type="none" w="sm" len="sm"/>
            <a:tailEnd type="none" w="sm" len="sm"/>
          </a:ln>
        </p:spPr>
      </p:pic>
      <p:pic>
        <p:nvPicPr>
          <p:cNvPr id="191" name="Google Shape;191;p29"/>
          <p:cNvPicPr preferRelativeResize="0"/>
          <p:nvPr/>
        </p:nvPicPr>
        <p:blipFill>
          <a:blip r:embed="rId5">
            <a:alphaModFix/>
          </a:blip>
          <a:stretch>
            <a:fillRect/>
          </a:stretch>
        </p:blipFill>
        <p:spPr>
          <a:xfrm>
            <a:off x="5995125" y="2324100"/>
            <a:ext cx="2687924" cy="2291149"/>
          </a:xfrm>
          <a:prstGeom prst="rect">
            <a:avLst/>
          </a:prstGeom>
          <a:noFill/>
          <a:ln>
            <a:noFill/>
          </a:ln>
        </p:spPr>
      </p:pic>
      <p:pic>
        <p:nvPicPr>
          <p:cNvPr id="192" name="Google Shape;192;p29"/>
          <p:cNvPicPr preferRelativeResize="0"/>
          <p:nvPr/>
        </p:nvPicPr>
        <p:blipFill rotWithShape="1">
          <a:blip r:embed="rId6">
            <a:alphaModFix/>
          </a:blip>
          <a:srcRect t="79634" r="55863" b="10736"/>
          <a:stretch/>
        </p:blipFill>
        <p:spPr>
          <a:xfrm>
            <a:off x="152400" y="1885950"/>
            <a:ext cx="5308600" cy="819149"/>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 calcmode="lin" valueType="num">
                                      <p:cBhvr additive="base">
                                        <p:cTn id="7" dur="1000"/>
                                        <p:tgtEl>
                                          <p:spTgt spid="1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460950" y="42122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rial"/>
                <a:ea typeface="Arial"/>
                <a:cs typeface="Arial"/>
                <a:sym typeface="Arial"/>
              </a:rPr>
              <a:t>Conclusion</a:t>
            </a:r>
            <a:endParaRPr b="1">
              <a:latin typeface="Arial"/>
              <a:ea typeface="Arial"/>
              <a:cs typeface="Arial"/>
              <a:sym typeface="Arial"/>
            </a:endParaRPr>
          </a:p>
        </p:txBody>
      </p:sp>
      <p:sp>
        <p:nvSpPr>
          <p:cNvPr id="198" name="Google Shape;198;p30"/>
          <p:cNvSpPr txBox="1"/>
          <p:nvPr/>
        </p:nvSpPr>
        <p:spPr>
          <a:xfrm>
            <a:off x="0" y="1676400"/>
            <a:ext cx="9144000" cy="346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2"/>
                </a:solidFill>
              </a:rPr>
              <a:t>From the table, we can see that Neural Network has achieved the highest accuracy of 94% on the dataset</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The lowest accuracy we achieved was for Random Forest model, which is 79%</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It can be concluded that the Neural Network algorithm has performed the best among all the algorithms in the given table, achieving an accuracy score of 94%. Therefore, it would be reasonable to select the Neural Network algorithm for the dataset.</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Therefore we can conclude that we get a higher accuracy for Neural Networks for predicting heart diseases.</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5" title="Chart"/>
          <p:cNvPicPr preferRelativeResize="0"/>
          <p:nvPr/>
        </p:nvPicPr>
        <p:blipFill>
          <a:blip r:embed="rId3">
            <a:alphaModFix/>
          </a:blip>
          <a:stretch>
            <a:fillRect/>
          </a:stretch>
        </p:blipFill>
        <p:spPr>
          <a:xfrm>
            <a:off x="0" y="0"/>
            <a:ext cx="9144000" cy="5143499"/>
          </a:xfrm>
          <a:prstGeom prst="rect">
            <a:avLst/>
          </a:prstGeom>
          <a:noFill/>
          <a:ln>
            <a:noFill/>
          </a:ln>
        </p:spPr>
      </p:pic>
      <p:sp>
        <p:nvSpPr>
          <p:cNvPr id="80" name="Google Shape;80;p15"/>
          <p:cNvSpPr txBox="1"/>
          <p:nvPr/>
        </p:nvSpPr>
        <p:spPr>
          <a:xfrm>
            <a:off x="7592100" y="4833300"/>
            <a:ext cx="15519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dk2"/>
                </a:solidFill>
              </a:rPr>
              <a:t>Source: </a:t>
            </a:r>
            <a:r>
              <a:rPr lang="en" sz="600" u="sng">
                <a:solidFill>
                  <a:schemeClr val="hlink"/>
                </a:solidFill>
                <a:hlinkClick r:id="rId4"/>
              </a:rPr>
              <a:t>Health System Tracker</a:t>
            </a:r>
            <a:endParaRPr sz="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0" y="0"/>
            <a:ext cx="9144003" cy="5143499"/>
          </a:xfrm>
          <a:prstGeom prst="rect">
            <a:avLst/>
          </a:prstGeom>
          <a:noFill/>
          <a:ln>
            <a:noFill/>
          </a:ln>
        </p:spPr>
      </p:pic>
      <p:sp>
        <p:nvSpPr>
          <p:cNvPr id="86" name="Google Shape;86;p16"/>
          <p:cNvSpPr txBox="1"/>
          <p:nvPr/>
        </p:nvSpPr>
        <p:spPr>
          <a:xfrm>
            <a:off x="7404850" y="99800"/>
            <a:ext cx="1806900" cy="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2"/>
                </a:solidFill>
              </a:rPr>
              <a:t>Source: </a:t>
            </a:r>
            <a:r>
              <a:rPr lang="en" sz="500" u="sng">
                <a:solidFill>
                  <a:schemeClr val="hlink"/>
                </a:solidFill>
                <a:hlinkClick r:id="rId4"/>
              </a:rPr>
              <a:t>Centres for </a:t>
            </a:r>
            <a:r>
              <a:rPr lang="en" sz="500" u="sng">
                <a:solidFill>
                  <a:schemeClr val="hlink"/>
                </a:solidFill>
                <a:hlinkClick r:id="rId4"/>
              </a:rPr>
              <a:t>Disease</a:t>
            </a:r>
            <a:r>
              <a:rPr lang="en" sz="500" u="sng">
                <a:solidFill>
                  <a:schemeClr val="hlink"/>
                </a:solidFill>
                <a:hlinkClick r:id="rId4"/>
              </a:rPr>
              <a:t> Control and Prevention</a:t>
            </a:r>
            <a:endParaRPr sz="5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48450" y="2842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latin typeface="Arial"/>
                <a:ea typeface="Arial"/>
                <a:cs typeface="Arial"/>
                <a:sym typeface="Arial"/>
              </a:rPr>
              <a:t>The problem</a:t>
            </a:r>
            <a:endParaRPr sz="3300">
              <a:latin typeface="Arial"/>
              <a:ea typeface="Arial"/>
              <a:cs typeface="Arial"/>
              <a:sym typeface="Arial"/>
            </a:endParaRPr>
          </a:p>
        </p:txBody>
      </p:sp>
      <p:sp>
        <p:nvSpPr>
          <p:cNvPr id="92" name="Google Shape;92;p17"/>
          <p:cNvSpPr/>
          <p:nvPr/>
        </p:nvSpPr>
        <p:spPr>
          <a:xfrm>
            <a:off x="3000" y="1352375"/>
            <a:ext cx="9144000" cy="379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sp>
        <p:nvSpPr>
          <p:cNvPr id="93" name="Google Shape;93;p17"/>
          <p:cNvSpPr txBox="1">
            <a:spLocks noGrp="1"/>
          </p:cNvSpPr>
          <p:nvPr>
            <p:ph type="body" idx="1"/>
          </p:nvPr>
        </p:nvSpPr>
        <p:spPr>
          <a:xfrm>
            <a:off x="205850" y="1752800"/>
            <a:ext cx="3999900" cy="2710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a:solidFill>
                  <a:schemeClr val="dk2"/>
                </a:solidFill>
                <a:latin typeface="Arial"/>
                <a:ea typeface="Arial"/>
                <a:cs typeface="Arial"/>
                <a:sym typeface="Arial"/>
              </a:rPr>
              <a:t>Accurately stratifying individuals at high risk of developing heart diseases, even when they don't exhibit obvious risk factors like high cholesterol or hypertension, remains a challenge.</a:t>
            </a:r>
            <a:endParaRPr sz="1800">
              <a:solidFill>
                <a:schemeClr val="dk2"/>
              </a:solidFill>
              <a:latin typeface="Arial"/>
              <a:ea typeface="Arial"/>
              <a:cs typeface="Arial"/>
              <a:sym typeface="Arial"/>
            </a:endParaRPr>
          </a:p>
        </p:txBody>
      </p:sp>
      <p:pic>
        <p:nvPicPr>
          <p:cNvPr id="94" name="Google Shape;94;p17"/>
          <p:cNvPicPr preferRelativeResize="0"/>
          <p:nvPr/>
        </p:nvPicPr>
        <p:blipFill>
          <a:blip r:embed="rId3">
            <a:alphaModFix/>
          </a:blip>
          <a:stretch>
            <a:fillRect/>
          </a:stretch>
        </p:blipFill>
        <p:spPr>
          <a:xfrm>
            <a:off x="5065900" y="1659350"/>
            <a:ext cx="3362049" cy="2521125"/>
          </a:xfrm>
          <a:prstGeom prst="rect">
            <a:avLst/>
          </a:prstGeom>
          <a:noFill/>
          <a:ln>
            <a:noFill/>
          </a:ln>
          <a:effectLst>
            <a:outerShdw blurRad="157163" dist="85725" dir="3480000" algn="bl" rotWithShape="0">
              <a:srgbClr val="000000">
                <a:alpha val="50000"/>
              </a:srgbClr>
            </a:outerShdw>
          </a:effectLst>
        </p:spPr>
      </p:pic>
      <p:cxnSp>
        <p:nvCxnSpPr>
          <p:cNvPr id="95" name="Google Shape;95;p17"/>
          <p:cNvCxnSpPr/>
          <p:nvPr/>
        </p:nvCxnSpPr>
        <p:spPr>
          <a:xfrm>
            <a:off x="348450" y="4629275"/>
            <a:ext cx="8453100" cy="4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8"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01" name="Google Shape;101;p18"/>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The solution</a:t>
            </a:r>
            <a:endParaRPr>
              <a:solidFill>
                <a:schemeClr val="lt1"/>
              </a:solidFill>
              <a:latin typeface="Arial"/>
              <a:ea typeface="Arial"/>
              <a:cs typeface="Arial"/>
              <a:sym typeface="Arial"/>
            </a:endParaRPr>
          </a:p>
        </p:txBody>
      </p:sp>
      <p:sp>
        <p:nvSpPr>
          <p:cNvPr id="102" name="Google Shape;102;p18"/>
          <p:cNvSpPr txBox="1">
            <a:spLocks noGrp="1"/>
          </p:cNvSpPr>
          <p:nvPr>
            <p:ph type="body" idx="2"/>
          </p:nvPr>
        </p:nvSpPr>
        <p:spPr>
          <a:xfrm>
            <a:off x="4939500" y="724200"/>
            <a:ext cx="3740100" cy="3695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
                <a:latin typeface="Arial"/>
                <a:ea typeface="Arial"/>
                <a:cs typeface="Arial"/>
                <a:sym typeface="Arial"/>
              </a:rPr>
              <a:t>We're employing three distinct approaches — Random Forest, Logistic Regression, and Neural Network — to construct an efficient predictive model. Our objective is to identify the most effective model among these by evaluating their performance based on accuracy</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37375" y="11797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latin typeface="Arial"/>
                <a:ea typeface="Arial"/>
                <a:cs typeface="Arial"/>
                <a:sym typeface="Arial"/>
              </a:rPr>
              <a:t>The Dataset</a:t>
            </a:r>
            <a:endParaRPr sz="3300">
              <a:latin typeface="Arial"/>
              <a:ea typeface="Arial"/>
              <a:cs typeface="Arial"/>
              <a:sym typeface="Arial"/>
            </a:endParaRPr>
          </a:p>
        </p:txBody>
      </p:sp>
      <p:sp>
        <p:nvSpPr>
          <p:cNvPr id="108" name="Google Shape;108;p19"/>
          <p:cNvSpPr/>
          <p:nvPr/>
        </p:nvSpPr>
        <p:spPr>
          <a:xfrm>
            <a:off x="0" y="1051950"/>
            <a:ext cx="9144000" cy="409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pic>
        <p:nvPicPr>
          <p:cNvPr id="109" name="Google Shape;109;p19"/>
          <p:cNvPicPr preferRelativeResize="0"/>
          <p:nvPr/>
        </p:nvPicPr>
        <p:blipFill>
          <a:blip r:embed="rId3">
            <a:alphaModFix/>
          </a:blip>
          <a:stretch>
            <a:fillRect/>
          </a:stretch>
        </p:blipFill>
        <p:spPr>
          <a:xfrm>
            <a:off x="0" y="1051950"/>
            <a:ext cx="9144002" cy="1312150"/>
          </a:xfrm>
          <a:prstGeom prst="rect">
            <a:avLst/>
          </a:prstGeom>
          <a:noFill/>
          <a:ln w="9525" cap="flat" cmpd="sng">
            <a:solidFill>
              <a:schemeClr val="dk2"/>
            </a:solidFill>
            <a:prstDash val="solid"/>
            <a:round/>
            <a:headEnd type="none" w="sm" len="sm"/>
            <a:tailEnd type="none" w="sm" len="sm"/>
          </a:ln>
        </p:spPr>
      </p:pic>
      <p:pic>
        <p:nvPicPr>
          <p:cNvPr id="110" name="Google Shape;110;p19"/>
          <p:cNvPicPr preferRelativeResize="0"/>
          <p:nvPr/>
        </p:nvPicPr>
        <p:blipFill>
          <a:blip r:embed="rId4">
            <a:alphaModFix/>
          </a:blip>
          <a:stretch>
            <a:fillRect/>
          </a:stretch>
        </p:blipFill>
        <p:spPr>
          <a:xfrm>
            <a:off x="186650" y="2665800"/>
            <a:ext cx="2316775" cy="1930074"/>
          </a:xfrm>
          <a:prstGeom prst="rect">
            <a:avLst/>
          </a:prstGeom>
          <a:noFill/>
          <a:ln w="9525" cap="flat" cmpd="sng">
            <a:solidFill>
              <a:schemeClr val="dk2"/>
            </a:solidFill>
            <a:prstDash val="solid"/>
            <a:round/>
            <a:headEnd type="none" w="sm" len="sm"/>
            <a:tailEnd type="none" w="sm" len="sm"/>
          </a:ln>
          <a:effectLst>
            <a:outerShdw blurRad="114300" dist="76200" dir="3660000" algn="bl" rotWithShape="0">
              <a:srgbClr val="000000">
                <a:alpha val="47000"/>
              </a:srgbClr>
            </a:outerShdw>
          </a:effectLst>
        </p:spPr>
      </p:pic>
      <p:pic>
        <p:nvPicPr>
          <p:cNvPr id="111" name="Google Shape;111;p19"/>
          <p:cNvPicPr preferRelativeResize="0"/>
          <p:nvPr/>
        </p:nvPicPr>
        <p:blipFill>
          <a:blip r:embed="rId5">
            <a:alphaModFix/>
          </a:blip>
          <a:stretch>
            <a:fillRect/>
          </a:stretch>
        </p:blipFill>
        <p:spPr>
          <a:xfrm>
            <a:off x="6511775" y="2665800"/>
            <a:ext cx="2316774" cy="1930075"/>
          </a:xfrm>
          <a:prstGeom prst="rect">
            <a:avLst/>
          </a:prstGeom>
          <a:noFill/>
          <a:ln w="9525" cap="flat" cmpd="sng">
            <a:solidFill>
              <a:schemeClr val="dk2"/>
            </a:solidFill>
            <a:prstDash val="solid"/>
            <a:round/>
            <a:headEnd type="none" w="sm" len="sm"/>
            <a:tailEnd type="none" w="sm" len="sm"/>
          </a:ln>
          <a:effectLst>
            <a:outerShdw blurRad="114300" dist="76200" dir="3660000" algn="bl" rotWithShape="0">
              <a:srgbClr val="000000">
                <a:alpha val="47000"/>
              </a:srgbClr>
            </a:outerShdw>
          </a:effectLst>
        </p:spPr>
      </p:pic>
      <p:pic>
        <p:nvPicPr>
          <p:cNvPr id="112" name="Google Shape;112;p19"/>
          <p:cNvPicPr preferRelativeResize="0"/>
          <p:nvPr/>
        </p:nvPicPr>
        <p:blipFill>
          <a:blip r:embed="rId6">
            <a:alphaModFix/>
          </a:blip>
          <a:stretch>
            <a:fillRect/>
          </a:stretch>
        </p:blipFill>
        <p:spPr>
          <a:xfrm>
            <a:off x="3290038" y="2665800"/>
            <a:ext cx="2316774" cy="1930075"/>
          </a:xfrm>
          <a:prstGeom prst="rect">
            <a:avLst/>
          </a:prstGeom>
          <a:noFill/>
          <a:ln w="9525" cap="flat" cmpd="sng">
            <a:solidFill>
              <a:schemeClr val="dk2"/>
            </a:solidFill>
            <a:prstDash val="solid"/>
            <a:round/>
            <a:headEnd type="none" w="sm" len="sm"/>
            <a:tailEnd type="none" w="sm" len="sm"/>
          </a:ln>
          <a:effectLst>
            <a:outerShdw blurRad="114300" dist="76200" dir="3660000" algn="bl" rotWithShape="0">
              <a:srgbClr val="000000">
                <a:alpha val="47000"/>
              </a:srgbClr>
            </a:outerShdw>
          </a:effectLst>
        </p:spPr>
      </p:pic>
      <p:sp>
        <p:nvSpPr>
          <p:cNvPr id="113" name="Google Shape;113;p19"/>
          <p:cNvSpPr txBox="1"/>
          <p:nvPr/>
        </p:nvSpPr>
        <p:spPr>
          <a:xfrm>
            <a:off x="6435575" y="4691250"/>
            <a:ext cx="260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Dataset source:</a:t>
            </a:r>
            <a:r>
              <a:rPr lang="en">
                <a:solidFill>
                  <a:schemeClr val="lt2"/>
                </a:solidFill>
              </a:rPr>
              <a:t> </a:t>
            </a:r>
            <a:r>
              <a:rPr lang="en" u="sng">
                <a:solidFill>
                  <a:schemeClr val="hlink"/>
                </a:solidFill>
                <a:hlinkClick r:id="rId7"/>
              </a:rPr>
              <a:t>Kaggle</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182175" y="206650"/>
            <a:ext cx="6158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latin typeface="Arial"/>
                <a:ea typeface="Arial"/>
                <a:cs typeface="Arial"/>
                <a:sym typeface="Arial"/>
              </a:rPr>
              <a:t>Influence of the probability of developing heart disease considering age and gender</a:t>
            </a:r>
            <a:endParaRPr sz="2200" b="1">
              <a:latin typeface="Arial"/>
              <a:ea typeface="Arial"/>
              <a:cs typeface="Arial"/>
              <a:sym typeface="Arial"/>
            </a:endParaRPr>
          </a:p>
        </p:txBody>
      </p:sp>
      <p:sp>
        <p:nvSpPr>
          <p:cNvPr id="119" name="Google Shape;119;p20"/>
          <p:cNvSpPr/>
          <p:nvPr/>
        </p:nvSpPr>
        <p:spPr>
          <a:xfrm>
            <a:off x="0" y="1208275"/>
            <a:ext cx="9144000" cy="39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pic>
        <p:nvPicPr>
          <p:cNvPr id="120" name="Google Shape;120;p20"/>
          <p:cNvPicPr preferRelativeResize="0"/>
          <p:nvPr/>
        </p:nvPicPr>
        <p:blipFill>
          <a:blip r:embed="rId3">
            <a:alphaModFix/>
          </a:blip>
          <a:stretch>
            <a:fillRect/>
          </a:stretch>
        </p:blipFill>
        <p:spPr>
          <a:xfrm>
            <a:off x="3835225" y="1568625"/>
            <a:ext cx="5152350" cy="3214700"/>
          </a:xfrm>
          <a:prstGeom prst="rect">
            <a:avLst/>
          </a:prstGeom>
          <a:noFill/>
          <a:ln>
            <a:noFill/>
          </a:ln>
        </p:spPr>
      </p:pic>
      <p:sp>
        <p:nvSpPr>
          <p:cNvPr id="121" name="Google Shape;121;p20"/>
          <p:cNvSpPr txBox="1"/>
          <p:nvPr/>
        </p:nvSpPr>
        <p:spPr>
          <a:xfrm>
            <a:off x="299300" y="1707050"/>
            <a:ext cx="3369900" cy="2959800"/>
          </a:xfrm>
          <a:prstGeom prst="rect">
            <a:avLst/>
          </a:prstGeom>
          <a:noFill/>
          <a:ln>
            <a:noFill/>
          </a:ln>
        </p:spPr>
        <p:txBody>
          <a:bodyPr spcFirstLastPara="1" wrap="square" lIns="91425" tIns="91425" rIns="91425" bIns="91425" anchor="t" anchorCtr="0">
            <a:noAutofit/>
          </a:bodyPr>
          <a:lstStyle/>
          <a:p>
            <a:pPr marL="0" lvl="0" indent="457200" algn="just" rtl="0">
              <a:spcBef>
                <a:spcPts val="0"/>
              </a:spcBef>
              <a:spcAft>
                <a:spcPts val="0"/>
              </a:spcAft>
              <a:buNone/>
            </a:pPr>
            <a:r>
              <a:rPr lang="en" sz="1300">
                <a:solidFill>
                  <a:schemeClr val="dk2"/>
                </a:solidFill>
              </a:rPr>
              <a:t>It illustrates the count of individuals, categorized by age groups and gender, indicating the presence or absence of heart disease in each group</a:t>
            </a:r>
            <a:endParaRPr sz="1300">
              <a:solidFill>
                <a:schemeClr val="dk2"/>
              </a:solidFill>
            </a:endParaRPr>
          </a:p>
          <a:p>
            <a:pPr marL="0" lvl="0" indent="457200" algn="just" rtl="0">
              <a:spcBef>
                <a:spcPts val="0"/>
              </a:spcBef>
              <a:spcAft>
                <a:spcPts val="0"/>
              </a:spcAft>
              <a:buNone/>
            </a:pPr>
            <a:endParaRPr sz="1300">
              <a:solidFill>
                <a:schemeClr val="dk2"/>
              </a:solidFill>
            </a:endParaRPr>
          </a:p>
          <a:p>
            <a:pPr marL="0" lvl="0" indent="457200" algn="just" rtl="0">
              <a:spcBef>
                <a:spcPts val="0"/>
              </a:spcBef>
              <a:spcAft>
                <a:spcPts val="0"/>
              </a:spcAft>
              <a:buNone/>
            </a:pPr>
            <a:endParaRPr sz="1300">
              <a:solidFill>
                <a:schemeClr val="dk2"/>
              </a:solidFill>
            </a:endParaRPr>
          </a:p>
          <a:p>
            <a:pPr marL="0" lvl="0" indent="457200" algn="just" rtl="0">
              <a:spcBef>
                <a:spcPts val="0"/>
              </a:spcBef>
              <a:spcAft>
                <a:spcPts val="0"/>
              </a:spcAft>
              <a:buNone/>
            </a:pPr>
            <a:r>
              <a:rPr lang="en" sz="1300">
                <a:solidFill>
                  <a:schemeClr val="dk2"/>
                </a:solidFill>
              </a:rPr>
              <a:t>The data depicted in the graph illustrates that women aged between 40 and 70 exhibit a heightened susceptibility to experiencing heart attacks compared to men. Conversely, men within the age range of 40 to 60 display relatively lower probabilities of encountering a heart attack</a:t>
            </a:r>
            <a:endParaRPr sz="13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182175" y="206650"/>
            <a:ext cx="72363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latin typeface="Arial"/>
                <a:ea typeface="Arial"/>
                <a:cs typeface="Arial"/>
                <a:sym typeface="Arial"/>
              </a:rPr>
              <a:t>Comparison of Maximum Heart Rate (Thalach) between Individuals with and without Heart Disease</a:t>
            </a:r>
            <a:endParaRPr sz="2200" b="1">
              <a:latin typeface="Arial"/>
              <a:ea typeface="Arial"/>
              <a:cs typeface="Arial"/>
              <a:sym typeface="Arial"/>
            </a:endParaRPr>
          </a:p>
        </p:txBody>
      </p:sp>
      <p:sp>
        <p:nvSpPr>
          <p:cNvPr id="127" name="Google Shape;127;p21"/>
          <p:cNvSpPr/>
          <p:nvPr/>
        </p:nvSpPr>
        <p:spPr>
          <a:xfrm>
            <a:off x="0" y="1208275"/>
            <a:ext cx="9144000" cy="393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p:txBody>
      </p:sp>
      <p:sp>
        <p:nvSpPr>
          <p:cNvPr id="128" name="Google Shape;128;p21"/>
          <p:cNvSpPr txBox="1"/>
          <p:nvPr/>
        </p:nvSpPr>
        <p:spPr>
          <a:xfrm>
            <a:off x="299300" y="1335325"/>
            <a:ext cx="3369900" cy="3622800"/>
          </a:xfrm>
          <a:prstGeom prst="rect">
            <a:avLst/>
          </a:prstGeom>
          <a:noFill/>
          <a:ln>
            <a:noFill/>
          </a:ln>
        </p:spPr>
        <p:txBody>
          <a:bodyPr spcFirstLastPara="1" wrap="square" lIns="91425" tIns="91425" rIns="91425" bIns="91425" anchor="t" anchorCtr="0">
            <a:noAutofit/>
          </a:bodyPr>
          <a:lstStyle/>
          <a:p>
            <a:pPr marL="0" lvl="0" indent="457200" algn="just" rtl="0">
              <a:spcBef>
                <a:spcPts val="0"/>
              </a:spcBef>
              <a:spcAft>
                <a:spcPts val="0"/>
              </a:spcAft>
              <a:buNone/>
            </a:pPr>
            <a:r>
              <a:rPr lang="en" sz="1300">
                <a:solidFill>
                  <a:schemeClr val="dk2"/>
                </a:solidFill>
              </a:rPr>
              <a:t>This histogram presents the distribution of maximum heart rate achieved during exercise (thalach) for individuals categorized with and without heart disease, accompanied by overlaid density plots for better visualization.</a:t>
            </a:r>
            <a:endParaRPr sz="1300">
              <a:solidFill>
                <a:schemeClr val="dk2"/>
              </a:solidFill>
            </a:endParaRPr>
          </a:p>
          <a:p>
            <a:pPr marL="0" lvl="0" indent="0" algn="just" rtl="0">
              <a:spcBef>
                <a:spcPts val="0"/>
              </a:spcBef>
              <a:spcAft>
                <a:spcPts val="0"/>
              </a:spcAft>
              <a:buNone/>
            </a:pPr>
            <a:endParaRPr sz="1300">
              <a:solidFill>
                <a:schemeClr val="dk2"/>
              </a:solidFill>
            </a:endParaRPr>
          </a:p>
          <a:p>
            <a:pPr marL="0" lvl="0" indent="0" algn="just" rtl="0">
              <a:spcBef>
                <a:spcPts val="0"/>
              </a:spcBef>
              <a:spcAft>
                <a:spcPts val="0"/>
              </a:spcAft>
              <a:buNone/>
            </a:pPr>
            <a:r>
              <a:rPr lang="en" sz="1300" b="1">
                <a:solidFill>
                  <a:schemeClr val="dk2"/>
                </a:solidFill>
              </a:rPr>
              <a:t>Interpretations</a:t>
            </a:r>
            <a:r>
              <a:rPr lang="en" sz="1300">
                <a:solidFill>
                  <a:schemeClr val="dk2"/>
                </a:solidFill>
              </a:rPr>
              <a:t>: Observations indicate that individuals diagnosed with heart disease tend to achieve a maximum heart rate slightly below 200 beats per minute. Conversely, those without heart disease typically exhibit a maximum heart rate of approximately 150 beats per minute. This disparity suggests that the presence of heart disease correlates with an elevated pulse rate in affected individuals.</a:t>
            </a:r>
            <a:endParaRPr sz="1300">
              <a:solidFill>
                <a:schemeClr val="dk2"/>
              </a:solidFill>
            </a:endParaRPr>
          </a:p>
        </p:txBody>
      </p:sp>
      <p:pic>
        <p:nvPicPr>
          <p:cNvPr id="129" name="Google Shape;129;p21"/>
          <p:cNvPicPr preferRelativeResize="0"/>
          <p:nvPr/>
        </p:nvPicPr>
        <p:blipFill>
          <a:blip r:embed="rId3">
            <a:alphaModFix/>
          </a:blip>
          <a:stretch>
            <a:fillRect/>
          </a:stretch>
        </p:blipFill>
        <p:spPr>
          <a:xfrm>
            <a:off x="4195000" y="1570250"/>
            <a:ext cx="4795600" cy="29921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mt="84000"/>
          </a:blip>
          <a:stretch>
            <a:fillRect/>
          </a:stretch>
        </p:blipFill>
        <p:spPr>
          <a:xfrm>
            <a:off x="0" y="0"/>
            <a:ext cx="9144000" cy="5143501"/>
          </a:xfrm>
          <a:prstGeom prst="rect">
            <a:avLst/>
          </a:prstGeom>
          <a:noFill/>
          <a:ln>
            <a:noFill/>
          </a:ln>
        </p:spPr>
      </p:pic>
      <p:sp>
        <p:nvSpPr>
          <p:cNvPr id="135" name="Google Shape;135;p22"/>
          <p:cNvSpPr txBox="1">
            <a:spLocks noGrp="1"/>
          </p:cNvSpPr>
          <p:nvPr>
            <p:ph type="title"/>
          </p:nvPr>
        </p:nvSpPr>
        <p:spPr>
          <a:xfrm>
            <a:off x="224225" y="255450"/>
            <a:ext cx="3666600" cy="15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Arial"/>
                <a:ea typeface="Arial"/>
                <a:cs typeface="Arial"/>
                <a:sym typeface="Arial"/>
              </a:rPr>
              <a:t>Random </a:t>
            </a:r>
            <a:endParaRPr sz="3600" b="1">
              <a:latin typeface="Arial"/>
              <a:ea typeface="Arial"/>
              <a:cs typeface="Arial"/>
              <a:sym typeface="Arial"/>
            </a:endParaRPr>
          </a:p>
          <a:p>
            <a:pPr marL="0" lvl="0" indent="0" algn="l" rtl="0">
              <a:spcBef>
                <a:spcPts val="0"/>
              </a:spcBef>
              <a:spcAft>
                <a:spcPts val="0"/>
              </a:spcAft>
              <a:buNone/>
            </a:pPr>
            <a:r>
              <a:rPr lang="en" sz="3600" b="1">
                <a:latin typeface="Arial"/>
                <a:ea typeface="Arial"/>
                <a:cs typeface="Arial"/>
                <a:sym typeface="Arial"/>
              </a:rPr>
              <a:t>Forest</a:t>
            </a:r>
            <a:endParaRPr sz="3600" b="1">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676</Words>
  <Application>Microsoft Office PowerPoint</Application>
  <PresentationFormat>On-screen Show (16:9)</PresentationFormat>
  <Paragraphs>39</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Roboto</vt:lpstr>
      <vt:lpstr>Material</vt:lpstr>
      <vt:lpstr>PowerPoint Presentation</vt:lpstr>
      <vt:lpstr>PowerPoint Presentation</vt:lpstr>
      <vt:lpstr>PowerPoint Presentation</vt:lpstr>
      <vt:lpstr>The problem</vt:lpstr>
      <vt:lpstr>The solution</vt:lpstr>
      <vt:lpstr>The Dataset</vt:lpstr>
      <vt:lpstr>Influence of the probability of developing heart disease considering age and gender</vt:lpstr>
      <vt:lpstr>Comparison of Maximum Heart Rate (Thalach) between Individuals with and without Heart Disease</vt:lpstr>
      <vt:lpstr>Random  Forest</vt:lpstr>
      <vt:lpstr>Random Forest</vt:lpstr>
      <vt:lpstr>Neural  Network</vt:lpstr>
      <vt:lpstr>2. Neural Network</vt:lpstr>
      <vt:lpstr>Logistic Regression</vt:lpstr>
      <vt:lpstr>3. Logistic regression</vt:lpstr>
      <vt:lpstr>Accuracy of Logistic regression model</vt:lpstr>
      <vt:lpstr>Accuracies of the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Raval, Vandan T</cp:lastModifiedBy>
  <cp:revision>1</cp:revision>
  <dcterms:modified xsi:type="dcterms:W3CDTF">2025-03-13T00:29:45Z</dcterms:modified>
</cp:coreProperties>
</file>